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18" r:id="rId1"/>
  </p:sldMasterIdLst>
  <p:notesMasterIdLst>
    <p:notesMasterId r:id="rId8"/>
  </p:notesMasterIdLst>
  <p:sldIdLst>
    <p:sldId id="256" r:id="rId2"/>
    <p:sldId id="257" r:id="rId3"/>
    <p:sldId id="262" r:id="rId4"/>
    <p:sldId id="265" r:id="rId5"/>
    <p:sldId id="275" r:id="rId6"/>
    <p:sldId id="276" r:id="rId7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3" name="Autor" initials="A" lastIdx="0" clrIdx="3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AC33"/>
    <a:srgbClr val="B4A4C8"/>
    <a:srgbClr val="FFD597"/>
    <a:srgbClr val="FFE2B7"/>
    <a:srgbClr val="FFBD5D"/>
    <a:srgbClr val="E0A928"/>
    <a:srgbClr val="FFF0D9"/>
    <a:srgbClr val="CCB8E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1305" autoAdjust="0"/>
  </p:normalViewPr>
  <p:slideViewPr>
    <p:cSldViewPr>
      <p:cViewPr varScale="1">
        <p:scale>
          <a:sx n="87" d="100"/>
          <a:sy n="87" d="100"/>
        </p:scale>
        <p:origin x="810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commentAuthors" Target="commentAuthors.xml"/><Relationship Id="rId14" Type="http://schemas.microsoft.com/office/2015/10/relationships/revisionInfo" Target="revisionInfo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EE0F6C8B-71CF-48D2-B377-D3EAA4821AA5}" type="datetimeFigureOut">
              <a:rPr lang="en-US"/>
              <a:pPr>
                <a:defRPr/>
              </a:pPr>
              <a:t>9/29/2017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74B204FE-5EB2-4A02-8B16-85316B6DEC1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146103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4B204FE-5EB2-4A02-8B16-85316B6DEC1E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dirty="0"/>
          </a:p>
        </p:txBody>
      </p:sp>
      <p:sp>
        <p:nvSpPr>
          <p:cNvPr id="2765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A2EC411D-C483-4DCC-9CE6-23BC676CA4D5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b="0" dirty="0"/>
          </a:p>
        </p:txBody>
      </p:sp>
      <p:sp>
        <p:nvSpPr>
          <p:cNvPr id="2867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707364D5-8D52-4E68-A740-DBE6205A5BF7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6083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6083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200" dirty="0">
                <a:latin typeface="+mn-lt"/>
              </a:rPr>
              <a:t>Let’s explore the different elements of the environment where you write and run your Small Basic programs.</a:t>
            </a: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200" dirty="0">
              <a:latin typeface="+mn-lt"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200" dirty="0">
                <a:latin typeface="+mn-lt"/>
              </a:rPr>
              <a:t>You can open and work with </a:t>
            </a:r>
            <a:r>
              <a:rPr lang="en-US" sz="1200">
                <a:latin typeface="+mn-lt"/>
              </a:rPr>
              <a:t>multiple Editor </a:t>
            </a:r>
            <a:r>
              <a:rPr lang="en-US" sz="1200" dirty="0">
                <a:latin typeface="+mn-lt"/>
              </a:rPr>
              <a:t>windows at one time.</a:t>
            </a: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2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The Editor window that </a:t>
            </a:r>
            <a:r>
              <a:rPr lang="en-US" sz="12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contains the program you are currently working with is the </a:t>
            </a:r>
            <a:r>
              <a:rPr lang="en-US" sz="1200" b="1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active Editor</a:t>
            </a:r>
            <a:r>
              <a:rPr lang="en-US" sz="12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2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You </a:t>
            </a:r>
            <a:r>
              <a:rPr lang="en-US" sz="1200" kern="12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can </a:t>
            </a:r>
            <a:r>
              <a:rPr lang="en-US" sz="12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indent your program code more consistently by highlighting it, right-clicking it, and then clicking </a:t>
            </a:r>
            <a:r>
              <a:rPr lang="en-US" sz="1200" b="1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Format Program</a:t>
            </a:r>
            <a:r>
              <a:rPr lang="en-US" sz="1200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</a:t>
            </a:r>
            <a:endParaRPr lang="en-US" sz="1200" dirty="0">
              <a:latin typeface="+mn-lt"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200" kern="12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6083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r>
              <a:rPr lang="en-US" sz="1200" kern="1200" dirty="0">
                <a:solidFill>
                  <a:schemeClr val="tx1"/>
                </a:solidFill>
                <a:latin typeface="Courier New" pitchFamily="49" charset="0"/>
                <a:ea typeface="+mn-ea"/>
                <a:cs typeface="Courier New" pitchFamily="49" charset="0"/>
              </a:rPr>
              <a:t>You can run your program either by clicking </a:t>
            </a:r>
            <a:r>
              <a:rPr lang="en-US" sz="1200" b="1" kern="1200" dirty="0">
                <a:solidFill>
                  <a:schemeClr val="tx1"/>
                </a:solidFill>
                <a:latin typeface="Courier New" pitchFamily="49" charset="0"/>
                <a:ea typeface="+mn-ea"/>
                <a:cs typeface="Courier New" pitchFamily="49" charset="0"/>
              </a:rPr>
              <a:t>Run</a:t>
            </a:r>
            <a:r>
              <a:rPr lang="en-US" sz="1200" kern="1200" dirty="0">
                <a:solidFill>
                  <a:schemeClr val="tx1"/>
                </a:solidFill>
                <a:latin typeface="Courier New" pitchFamily="49" charset="0"/>
                <a:ea typeface="+mn-ea"/>
                <a:cs typeface="Courier New" pitchFamily="49" charset="0"/>
              </a:rPr>
              <a:t> on the Toolbar or by pressing F5 on the keyboard.</a:t>
            </a:r>
          </a:p>
          <a:p>
            <a:r>
              <a:rPr lang="en-US" sz="1200" kern="1200" dirty="0">
                <a:solidFill>
                  <a:schemeClr val="tx1"/>
                </a:solidFill>
                <a:latin typeface="Courier New" pitchFamily="49" charset="0"/>
                <a:ea typeface="+mn-ea"/>
                <a:cs typeface="Courier New" pitchFamily="49" charset="0"/>
              </a:rPr>
              <a:t> </a:t>
            </a:r>
          </a:p>
          <a:p>
            <a:r>
              <a:rPr lang="en-US" sz="1200" kern="1200" dirty="0">
                <a:solidFill>
                  <a:schemeClr val="tx1"/>
                </a:solidFill>
                <a:latin typeface="Courier New" pitchFamily="49" charset="0"/>
                <a:ea typeface="+mn-ea"/>
                <a:cs typeface="Courier New" pitchFamily="49" charset="0"/>
              </a:rPr>
              <a:t>In the next lesson, you will analyze a program in detail to learn more</a:t>
            </a:r>
            <a:r>
              <a:rPr lang="en-US" sz="1200" kern="1200" baseline="0" dirty="0">
                <a:solidFill>
                  <a:schemeClr val="tx1"/>
                </a:solidFill>
                <a:latin typeface="Courier New" pitchFamily="49" charset="0"/>
                <a:ea typeface="+mn-ea"/>
                <a:cs typeface="Courier New" pitchFamily="49" charset="0"/>
              </a:rPr>
              <a:t> about it</a:t>
            </a:r>
            <a:r>
              <a:rPr lang="en-US" sz="1200" kern="1200" dirty="0">
                <a:solidFill>
                  <a:schemeClr val="tx1"/>
                </a:solidFill>
                <a:latin typeface="Courier New" pitchFamily="49" charset="0"/>
                <a:ea typeface="+mn-ea"/>
                <a:cs typeface="Courier New" pitchFamily="49" charset="0"/>
              </a:rPr>
              <a:t>.</a:t>
            </a:r>
          </a:p>
          <a:p>
            <a:endParaRPr lang="en-US" sz="1200" kern="1200" dirty="0">
              <a:solidFill>
                <a:schemeClr val="tx1"/>
              </a:solidFill>
              <a:latin typeface="Courier New" pitchFamily="49" charset="0"/>
              <a:ea typeface="+mn-ea"/>
              <a:cs typeface="Courier New" pitchFamily="49" charset="0"/>
            </a:endParaRPr>
          </a:p>
          <a:p>
            <a:r>
              <a:rPr lang="en-US" sz="1200" u="sng" kern="1200" dirty="0">
                <a:solidFill>
                  <a:schemeClr val="tx1"/>
                </a:solidFill>
                <a:latin typeface="Courier New" pitchFamily="49" charset="0"/>
                <a:ea typeface="+mn-ea"/>
                <a:cs typeface="Courier New" pitchFamily="49" charset="0"/>
              </a:rPr>
              <a:t>Code</a:t>
            </a:r>
            <a:r>
              <a:rPr lang="en-US" sz="1200" kern="1200" dirty="0">
                <a:solidFill>
                  <a:schemeClr val="tx1"/>
                </a:solidFill>
                <a:latin typeface="Courier New" pitchFamily="49" charset="0"/>
                <a:ea typeface="+mn-ea"/>
                <a:cs typeface="Courier New" pitchFamily="49" charset="0"/>
              </a:rPr>
              <a:t>:</a:t>
            </a:r>
          </a:p>
          <a:p>
            <a:endParaRPr lang="en-US" sz="1200" kern="1200" dirty="0">
              <a:solidFill>
                <a:schemeClr val="tx1"/>
              </a:solidFill>
              <a:latin typeface="Courier New" pitchFamily="49" charset="0"/>
              <a:ea typeface="+mn-ea"/>
              <a:cs typeface="Courier New" pitchFamily="49" charset="0"/>
            </a:endParaRPr>
          </a:p>
          <a:p>
            <a:r>
              <a:rPr lang="en-US" sz="1200" kern="1200" dirty="0" err="1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TextWindow.WriteLine</a:t>
            </a:r>
            <a:r>
              <a:rPr lang="en-US" sz="12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("Hello, World!")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BF10234-B1DB-4129-9E98-07E14413F89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50F3D01C-4387-461E-AFA7-3AA42379B35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4BBB5A2-562D-49D7-9BFC-4F852F9E51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FABCA80-02FE-486D-A6B3-9721172CC4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5C2B079-A6ED-4E45-8F8B-080B5CE8F4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93916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572FD5F-5A0E-4987-99A9-F34438DA49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341E4AA0-33D3-48F2-9193-FBDACDC51A0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537D766-7794-46BE-9464-9D856471D0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EA98764-EA46-44AF-8C7A-1538953ED2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270229B-240B-471A-BCEA-7B6558386A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25269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4A922B12-1D24-4DD6-9E19-64BEBCF731F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875573CD-A3B8-4D0E-B852-04EC20B5DD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9D786D24-E1CD-4670-A3D6-06D37BADD9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4CE4967-4E5D-4352-9CF9-62F7DB0B63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AC60564-F4AE-4102-8AF4-B2B271E222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22562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A8B5619-5464-40B0-BDD7-D52B4B85B5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F4DA01F-FA8A-471D-AB37-721BFFD70DD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A13978B-6E7B-405B-BB07-1193FDD454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C54BCCB-59F7-4298-B946-56C4391F78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C963244-27B4-4E0A-B0EB-FE34AAABBA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25591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26A1744-8706-44E7-AF3C-994D165FE2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D630B7C6-2D56-4CC4-8845-92760D62356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BE2E864-974D-4FE2-BA56-CA0446E245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A0EA68F-3ACF-48DA-88BD-5C22134C28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F0254E6-D532-4048-AA07-0DDF250A82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66188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7F792A8-1527-42C7-9526-EE160C71C4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37B0E6F-B9F8-46AC-9A3A-893C7B7AA4C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41CE3CB5-4900-469E-8A36-C8DCE0259B7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B900065-375F-4C9C-BB98-AAF619C347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EA4829EA-FE3E-4827-AF27-3DDD234AF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F59824E-C8C1-49B6-B2FF-A8FDADF9FB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3807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B371D2F-2DCB-44BB-B018-1D9FB0904E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68F50B4-5003-45C3-824D-6F46DC1D16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E30C3708-A84B-4B33-9C8A-D77C0A76DE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C2C7B358-9D8A-4258-8E82-7D9994567F6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5517F4BB-840C-4497-9BE9-306765C259C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A423B785-66BE-464B-A47B-1F4237EE72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6191888C-FEBA-493B-98BF-8377B50A96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28708B14-C334-4794-AB20-D65BCFD479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09385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79FF23B-B3DA-4AA6-921B-4B4B72B43F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3ACD221E-41D8-4CDE-80A8-5AFF21ECD7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B8D43015-CAEE-4F1E-8E44-CD4AC54EFC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E8AE69FC-3538-46C3-8443-3C66535BFD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2770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E7177029-739D-43D9-8C7E-9ADA420F00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4CEEFA55-BDC0-46B2-B53F-68B5211718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7A846282-823D-4638-B7FC-5380B96DED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16660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75DAA95-FC32-482C-91D3-4CA5205E59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B38976C-B7B6-47D7-A6A7-A25EEE1765E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659CC7C1-EB3E-4133-B762-490353C5E73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08C93E24-6818-4F50-9562-370C4EDB2E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7B948C79-3BA3-4B4F-8CC9-72DF276E34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89D1B254-CAEA-4BAF-9553-276C6F5EFE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940882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C063AE3-53D8-4B3B-8BA5-8285EDB5DF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843143D8-18F6-49B6-85FA-C1CEC4C64DB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4FB8912-CEFB-47E1-94D9-D442D644CC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65ED2EE-D6AC-4217-9162-DE04111EF1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6115629B-A9D7-4138-A49B-7138F203B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DDCC5D50-9E6E-485B-BB6A-716CB086B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985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FEBE330C-657B-4A97-A92A-4067FB6ED2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C482C00-CE5B-4136-9ADC-B683E1A819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28AA5B0-8192-4359-875C-F5651D80BC9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460397C0-55EF-4EAC-8889-593472E51D6D}" type="datetimeFigureOut">
              <a:rPr lang="en-US" smtClean="0"/>
              <a:pPr>
                <a:defRPr/>
              </a:pPr>
              <a:t>9/29/2017</a:t>
            </a:fld>
            <a:endParaRPr lang="en-US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7B5C505-CA9E-4D05-8475-565D7AD7BE4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fr-FR"/>
              <a:t>TUTORIAUX | STBI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EED83F5-5CF8-47D0-AB5B-E521C9A1C54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9EBCE1EC-0DFD-4A1B-8518-0C3C9BCFCD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  <p:pic>
        <p:nvPicPr>
          <p:cNvPr id="7" name="Picture 6" descr="innernew.jpg">
            <a:extLst>
              <a:ext uri="{FF2B5EF4-FFF2-40B4-BE49-F238E27FC236}">
                <a16:creationId xmlns:a16="http://schemas.microsoft.com/office/drawing/2014/main" id="{BAEC24B2-55E0-4B34-8383-F00E230CD4DC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9254066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20" r:id="rId2"/>
    <p:sldLayoutId id="2147483721" r:id="rId3"/>
    <p:sldLayoutId id="2147483722" r:id="rId4"/>
    <p:sldLayoutId id="2147483723" r:id="rId5"/>
    <p:sldLayoutId id="2147483724" r:id="rId6"/>
    <p:sldLayoutId id="2147483725" r:id="rId7"/>
    <p:sldLayoutId id="2147483726" r:id="rId8"/>
    <p:sldLayoutId id="2147483727" r:id="rId9"/>
    <p:sldLayoutId id="2147483728" r:id="rId10"/>
    <p:sldLayoutId id="214748372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B1521DF5-6003-4857-A799-547D1B74E4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>
            <a:extLst>
              <a:ext uri="{FF2B5EF4-FFF2-40B4-BE49-F238E27FC236}">
                <a16:creationId xmlns:a16="http://schemas.microsoft.com/office/drawing/2014/main" id="{B1A2363E-EA51-4E40-A3D5-C56A4F619D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sz="2400" b="1" dirty="0">
                <a:latin typeface="+mj-lt"/>
              </a:rPr>
              <a:t>Your First Program</a:t>
            </a:r>
          </a:p>
        </p:txBody>
      </p:sp>
      <p:grpSp>
        <p:nvGrpSpPr>
          <p:cNvPr id="5" name="Group 11"/>
          <p:cNvGrpSpPr/>
          <p:nvPr/>
        </p:nvGrpSpPr>
        <p:grpSpPr>
          <a:xfrm>
            <a:off x="152399" y="4724400"/>
            <a:ext cx="4493205" cy="838200"/>
            <a:chOff x="228600" y="4267200"/>
            <a:chExt cx="4343400" cy="838200"/>
          </a:xfrm>
        </p:grpSpPr>
        <p:sp>
          <p:nvSpPr>
            <p:cNvPr id="15" name="Rounded Rectangle 14"/>
            <p:cNvSpPr/>
            <p:nvPr/>
          </p:nvSpPr>
          <p:spPr bwMode="auto">
            <a:xfrm>
              <a:off x="228600" y="4267200"/>
              <a:ext cx="4343400" cy="838200"/>
            </a:xfrm>
            <a:prstGeom prst="roundRect">
              <a:avLst>
                <a:gd name="adj" fmla="val 30000"/>
              </a:avLst>
            </a:prstGeom>
            <a:gradFill>
              <a:gsLst>
                <a:gs pos="0">
                  <a:srgbClr val="FFC000"/>
                </a:gs>
                <a:gs pos="35000">
                  <a:srgbClr val="FFC000"/>
                </a:gs>
                <a:gs pos="100000">
                  <a:srgbClr val="FFFFD5"/>
                </a:gs>
              </a:gsLst>
            </a:gradFill>
            <a:ln>
              <a:solidFill>
                <a:srgbClr val="205D0B"/>
              </a:solidFill>
            </a:ln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200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endParaRPr>
            </a:p>
          </p:txBody>
        </p:sp>
        <p:sp>
          <p:nvSpPr>
            <p:cNvPr id="19464" name="TextBox 12"/>
            <p:cNvSpPr txBox="1">
              <a:spLocks noChangeArrowheads="1"/>
            </p:cNvSpPr>
            <p:nvPr/>
          </p:nvSpPr>
          <p:spPr bwMode="auto">
            <a:xfrm>
              <a:off x="228600" y="4546601"/>
              <a:ext cx="434340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endParaRPr lang="en-US" sz="2000" b="1" dirty="0">
                <a:latin typeface="+mj-lt"/>
              </a:endParaRPr>
            </a:p>
          </p:txBody>
        </p:sp>
        <p:pic>
          <p:nvPicPr>
            <p:cNvPr id="19465" name="Picture 13" descr="Run button.JPG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1343024" y="4337050"/>
              <a:ext cx="714376" cy="698500"/>
            </a:xfrm>
            <a:prstGeom prst="rect">
              <a:avLst/>
            </a:prstGeom>
            <a:noFill/>
            <a:ln w="3175">
              <a:solidFill>
                <a:schemeClr val="tx1"/>
              </a:solidFill>
              <a:miter lim="800000"/>
              <a:headEnd/>
              <a:tailEnd/>
            </a:ln>
          </p:spPr>
        </p:pic>
      </p:grpSp>
      <p:grpSp>
        <p:nvGrpSpPr>
          <p:cNvPr id="6" name="Group 13"/>
          <p:cNvGrpSpPr/>
          <p:nvPr/>
        </p:nvGrpSpPr>
        <p:grpSpPr>
          <a:xfrm>
            <a:off x="7772400" y="4114800"/>
            <a:ext cx="1295400" cy="762000"/>
            <a:chOff x="7391400" y="2514600"/>
            <a:chExt cx="1295400" cy="762000"/>
          </a:xfrm>
        </p:grpSpPr>
        <p:sp>
          <p:nvSpPr>
            <p:cNvPr id="16" name="Rectangle 15"/>
            <p:cNvSpPr/>
            <p:nvPr/>
          </p:nvSpPr>
          <p:spPr>
            <a:xfrm>
              <a:off x="7391400" y="2571690"/>
              <a:ext cx="1295400" cy="40011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brightRoom" dir="t"/>
              </a:scene3d>
              <a:sp3d contourW="6350" prstMaterial="plastic">
                <a:bevelT w="20320" h="20320" prst="angle"/>
                <a:contourClr>
                  <a:schemeClr val="accent1">
                    <a:tint val="100000"/>
                    <a:shade val="100000"/>
                    <a:hueMod val="100000"/>
                    <a:satMod val="100000"/>
                  </a:schemeClr>
                </a:contourClr>
              </a:sp3d>
            </a:bodyPr>
            <a:lstStyle/>
            <a:p>
              <a:pPr algn="ctr"/>
              <a:r>
                <a:rPr lang="en-US" sz="2000" b="1" cap="all" spc="0" dirty="0">
                  <a:ln/>
                  <a:solidFill>
                    <a:schemeClr val="accent1"/>
                  </a:solidFill>
                  <a:effectLst>
                    <a:outerShdw blurRad="19685" dist="12700" dir="5400000" algn="tl" rotWithShape="0">
                      <a:schemeClr val="accent1">
                        <a:satMod val="130000"/>
                        <a:alpha val="60000"/>
                      </a:schemeClr>
                    </a:outerShdw>
                    <a:reflection blurRad="10000" stA="55000" endPos="48000" dist="500" dir="5400000" sy="-100000" algn="bl" rotWithShape="0"/>
                  </a:effectLst>
                </a:rPr>
                <a:t>output</a:t>
              </a:r>
            </a:p>
          </p:txBody>
        </p:sp>
        <p:sp>
          <p:nvSpPr>
            <p:cNvPr id="17" name="Down Arrow Callout 16"/>
            <p:cNvSpPr/>
            <p:nvPr/>
          </p:nvSpPr>
          <p:spPr>
            <a:xfrm>
              <a:off x="7391400" y="2514600"/>
              <a:ext cx="1219200" cy="762000"/>
            </a:xfrm>
            <a:prstGeom prst="downArrowCallout">
              <a:avLst>
                <a:gd name="adj1" fmla="val 10600"/>
                <a:gd name="adj2" fmla="val 17800"/>
                <a:gd name="adj3" fmla="val 25000"/>
                <a:gd name="adj4" fmla="val 64977"/>
              </a:avLst>
            </a:prstGeom>
            <a:noFill/>
            <a:ln w="38100">
              <a:solidFill>
                <a:srgbClr val="FFAC3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457200" y="1413552"/>
            <a:ext cx="8305800" cy="720048"/>
            <a:chOff x="152400" y="1335357"/>
            <a:chExt cx="8912772" cy="685800"/>
          </a:xfrm>
        </p:grpSpPr>
        <p:sp>
          <p:nvSpPr>
            <p:cNvPr id="28" name="Rounded Rectangle 27"/>
            <p:cNvSpPr/>
            <p:nvPr/>
          </p:nvSpPr>
          <p:spPr bwMode="auto">
            <a:xfrm>
              <a:off x="152400" y="1335357"/>
              <a:ext cx="8836572" cy="685800"/>
            </a:xfrm>
            <a:prstGeom prst="roundRect">
              <a:avLst>
                <a:gd name="adj" fmla="val 30000"/>
              </a:avLst>
            </a:prstGeom>
            <a:gradFill>
              <a:gsLst>
                <a:gs pos="0">
                  <a:srgbClr val="FFC000"/>
                </a:gs>
                <a:gs pos="35000">
                  <a:srgbClr val="FFC000"/>
                </a:gs>
                <a:gs pos="100000">
                  <a:srgbClr val="FFFFD5"/>
                </a:gs>
              </a:gsLst>
            </a:gradFill>
            <a:ln>
              <a:solidFill>
                <a:srgbClr val="205D0B"/>
              </a:solidFill>
            </a:ln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2000" dirty="0">
                <a:solidFill>
                  <a:schemeClr val="tx1">
                    <a:lumMod val="85000"/>
                    <a:lumOff val="15000"/>
                  </a:schemeClr>
                </a:solidFill>
              </a:endParaRPr>
            </a:p>
          </p:txBody>
        </p:sp>
        <p:sp>
          <p:nvSpPr>
            <p:cNvPr id="29" name="TextBox 12"/>
            <p:cNvSpPr txBox="1">
              <a:spLocks noChangeArrowheads="1"/>
            </p:cNvSpPr>
            <p:nvPr/>
          </p:nvSpPr>
          <p:spPr bwMode="auto">
            <a:xfrm>
              <a:off x="228600" y="1366190"/>
              <a:ext cx="8836572" cy="3810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endParaRPr lang="en-US" sz="2000" dirty="0">
                <a:latin typeface="+mn-lt"/>
              </a:endParaRPr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76200" y="704819"/>
            <a:ext cx="9067800" cy="590581"/>
            <a:chOff x="-2971800" y="2590800"/>
            <a:chExt cx="9067800" cy="590581"/>
          </a:xfrm>
        </p:grpSpPr>
        <p:grpSp>
          <p:nvGrpSpPr>
            <p:cNvPr id="27" name="Group 26"/>
            <p:cNvGrpSpPr/>
            <p:nvPr/>
          </p:nvGrpSpPr>
          <p:grpSpPr>
            <a:xfrm>
              <a:off x="-2971800" y="2590800"/>
              <a:ext cx="8991600" cy="590581"/>
              <a:chOff x="228600" y="685800"/>
              <a:chExt cx="8686800" cy="685800"/>
            </a:xfrm>
          </p:grpSpPr>
          <p:sp>
            <p:nvSpPr>
              <p:cNvPr id="31" name="Rounded Rectangle 30"/>
              <p:cNvSpPr/>
              <p:nvPr/>
            </p:nvSpPr>
            <p:spPr bwMode="auto">
              <a:xfrm>
                <a:off x="228600" y="685800"/>
                <a:ext cx="8686800" cy="685800"/>
              </a:xfrm>
              <a:prstGeom prst="roundRect">
                <a:avLst>
                  <a:gd name="adj" fmla="val 33334"/>
                </a:avLst>
              </a:prstGeom>
              <a:solidFill>
                <a:srgbClr val="9BBB59"/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sz="2000" dirty="0"/>
              </a:p>
            </p:txBody>
          </p:sp>
          <p:sp>
            <p:nvSpPr>
              <p:cNvPr id="32" name="TextBox 4"/>
              <p:cNvSpPr txBox="1">
                <a:spLocks noChangeArrowheads="1"/>
              </p:cNvSpPr>
              <p:nvPr/>
            </p:nvSpPr>
            <p:spPr bwMode="auto">
              <a:xfrm>
                <a:off x="307975" y="685800"/>
                <a:ext cx="8607425" cy="4646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square">
                <a:spAutoFit/>
              </a:bodyPr>
              <a:lstStyle/>
              <a:p>
                <a:endParaRPr lang="en-US" sz="2000" dirty="0">
                  <a:latin typeface="+mn-lt"/>
                </a:endParaRPr>
              </a:p>
            </p:txBody>
          </p:sp>
        </p:grpSp>
        <p:sp>
          <p:nvSpPr>
            <p:cNvPr id="33" name="Rectangle 32"/>
            <p:cNvSpPr/>
            <p:nvPr/>
          </p:nvSpPr>
          <p:spPr>
            <a:xfrm>
              <a:off x="-2895600" y="2724090"/>
              <a:ext cx="8991600" cy="40011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US" sz="2000" dirty="0">
                <a:latin typeface="+mn-lt"/>
              </a:endParaRPr>
            </a:p>
          </p:txBody>
        </p:sp>
      </p:grpSp>
      <p:grpSp>
        <p:nvGrpSpPr>
          <p:cNvPr id="39" name="Group 38"/>
          <p:cNvGrpSpPr/>
          <p:nvPr/>
        </p:nvGrpSpPr>
        <p:grpSpPr>
          <a:xfrm>
            <a:off x="191247" y="2438400"/>
            <a:ext cx="2018553" cy="2133600"/>
            <a:chOff x="228600" y="4191000"/>
            <a:chExt cx="2018553" cy="2133600"/>
          </a:xfrm>
        </p:grpSpPr>
        <p:sp>
          <p:nvSpPr>
            <p:cNvPr id="37" name="Rounded Rectangle 36"/>
            <p:cNvSpPr/>
            <p:nvPr/>
          </p:nvSpPr>
          <p:spPr>
            <a:xfrm>
              <a:off x="228600" y="4191000"/>
              <a:ext cx="1905000" cy="2133600"/>
            </a:xfrm>
            <a:prstGeom prst="roundRect">
              <a:avLst>
                <a:gd name="adj" fmla="val 20210"/>
              </a:avLst>
            </a:prstGeom>
            <a:ln/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anchor="ctr"/>
            <a:lstStyle/>
            <a:p>
              <a:endParaRPr lang="en-US" sz="2000" dirty="0"/>
            </a:p>
          </p:txBody>
        </p:sp>
        <p:sp>
          <p:nvSpPr>
            <p:cNvPr id="38" name="TextBox 4"/>
            <p:cNvSpPr txBox="1">
              <a:spLocks noChangeArrowheads="1"/>
            </p:cNvSpPr>
            <p:nvPr/>
          </p:nvSpPr>
          <p:spPr bwMode="auto">
            <a:xfrm>
              <a:off x="304800" y="4336914"/>
              <a:ext cx="1942353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endParaRPr lang="en-US" sz="2000" dirty="0">
                <a:latin typeface="+mn-lt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9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15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16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17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18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8" presetClass="entr" presetSubtype="0" ac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2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*0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96</Words>
  <Application>Microsoft Office PowerPoint</Application>
  <PresentationFormat>Pokaz na ekranie (4:3)</PresentationFormat>
  <Paragraphs>17</Paragraphs>
  <Slides>6</Slides>
  <Notes>6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Courier New</vt:lpstr>
      <vt:lpstr>Motyw pakietu Office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Your First Program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lastModifiedBy/>
  <cp:revision>1</cp:revision>
  <dcterms:created xsi:type="dcterms:W3CDTF">2011-01-27T18:41:19Z</dcterms:created>
  <dcterms:modified xsi:type="dcterms:W3CDTF">2017-09-29T16:51:19Z</dcterms:modified>
</cp:coreProperties>
</file>

<file path=docProps/thumbnail.jpeg>
</file>